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61" r:id="rId4"/>
    <p:sldId id="263" r:id="rId5"/>
    <p:sldId id="264" r:id="rId6"/>
    <p:sldId id="265" r:id="rId7"/>
    <p:sldId id="266" r:id="rId8"/>
    <p:sldId id="267" r:id="rId9"/>
    <p:sldId id="262"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5912B2A-BA84-4A37-A111-0F6BFC309CF1}" type="datetimeFigureOut">
              <a:rPr lang="en-US" smtClean="0"/>
              <a:pPr/>
              <a:t>4/7/2023</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E4B0BB7-86C7-4CF9-AB40-DB6180D7F7F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5912B2A-BA84-4A37-A111-0F6BFC309CF1}" type="datetimeFigureOut">
              <a:rPr lang="en-US" smtClean="0"/>
              <a:pPr/>
              <a:t>4/7/2023</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E4B0BB7-86C7-4CF9-AB40-DB6180D7F7F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5912B2A-BA84-4A37-A111-0F6BFC309CF1}" type="datetimeFigureOut">
              <a:rPr lang="en-US" smtClean="0"/>
              <a:pPr/>
              <a:t>4/7/2023</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E4B0BB7-86C7-4CF9-AB40-DB6180D7F7F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5912B2A-BA84-4A37-A111-0F6BFC309CF1}" type="datetimeFigureOut">
              <a:rPr lang="en-US" smtClean="0"/>
              <a:pPr/>
              <a:t>4/7/2023</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E4B0BB7-86C7-4CF9-AB40-DB6180D7F7F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5912B2A-BA84-4A37-A111-0F6BFC309CF1}" type="datetimeFigureOut">
              <a:rPr lang="en-US" smtClean="0"/>
              <a:pPr/>
              <a:t>4/7/2023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E4B0BB7-86C7-4CF9-AB40-DB6180D7F7FC}"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5912B2A-BA84-4A37-A111-0F6BFC309CF1}" type="datetimeFigureOut">
              <a:rPr lang="en-US" smtClean="0"/>
              <a:pPr/>
              <a:t>4/7/2023</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E4B0BB7-86C7-4CF9-AB40-DB6180D7F7F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7232"/>
            <a:ext cx="8143900" cy="4286280"/>
          </a:xfrm>
        </p:spPr>
        <p:txBody>
          <a:bodyPr>
            <a:normAutofit/>
          </a:bodyPr>
          <a:lstStyle/>
          <a:p>
            <a:pPr algn="ctr"/>
            <a:r>
              <a:rPr lang="en-US" sz="4000" i="1" dirty="0">
                <a:solidFill>
                  <a:schemeClr val="tx1"/>
                </a:solidFill>
                <a:latin typeface="Times New Roman" pitchFamily="18" charset="0"/>
                <a:cs typeface="Times New Roman" pitchFamily="18" charset="0"/>
              </a:rPr>
              <a:t>PROF. A. RAMEEZA,</a:t>
            </a:r>
            <a:br>
              <a:rPr lang="en-US" sz="4000" i="1" dirty="0">
                <a:solidFill>
                  <a:schemeClr val="tx1"/>
                </a:solidFill>
                <a:latin typeface="Times New Roman" pitchFamily="18" charset="0"/>
                <a:cs typeface="Times New Roman" pitchFamily="18" charset="0"/>
              </a:rPr>
            </a:br>
            <a:r>
              <a:rPr lang="en-US" sz="4000" i="1" dirty="0">
                <a:solidFill>
                  <a:schemeClr val="tx1"/>
                </a:solidFill>
                <a:latin typeface="Times New Roman" pitchFamily="18" charset="0"/>
                <a:cs typeface="Times New Roman" pitchFamily="18" charset="0"/>
              </a:rPr>
              <a:t>PG &amp; Research Department Of Commerce (SF-W)</a:t>
            </a:r>
            <a:br>
              <a:rPr lang="en-US" sz="4000" i="1" dirty="0">
                <a:solidFill>
                  <a:schemeClr val="tx1"/>
                </a:solidFill>
                <a:latin typeface="Times New Roman" pitchFamily="18" charset="0"/>
                <a:cs typeface="Times New Roman" pitchFamily="18" charset="0"/>
              </a:rPr>
            </a:br>
            <a:r>
              <a:rPr lang="en-US" sz="4000" i="1" dirty="0">
                <a:solidFill>
                  <a:schemeClr val="tx1"/>
                </a:solidFill>
                <a:latin typeface="Times New Roman" pitchFamily="18" charset="0"/>
                <a:cs typeface="Times New Roman" pitchFamily="18" charset="0"/>
              </a:rPr>
              <a:t>Jamal Mohamed College,</a:t>
            </a:r>
            <a:br>
              <a:rPr lang="en-US" sz="4000" i="1" dirty="0">
                <a:solidFill>
                  <a:schemeClr val="tx1"/>
                </a:solidFill>
                <a:latin typeface="Times New Roman" pitchFamily="18" charset="0"/>
                <a:cs typeface="Times New Roman" pitchFamily="18" charset="0"/>
              </a:rPr>
            </a:br>
            <a:r>
              <a:rPr lang="en-US" sz="4000" i="1" dirty="0">
                <a:solidFill>
                  <a:schemeClr val="tx1"/>
                </a:solidFill>
                <a:latin typeface="Times New Roman" pitchFamily="18" charset="0"/>
                <a:cs typeface="Times New Roman" pitchFamily="18" charset="0"/>
              </a:rPr>
              <a:t>Trichy-20.</a:t>
            </a:r>
            <a:endParaRPr lang="en-IN" sz="4000" i="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28670"/>
            <a:ext cx="8143900" cy="5929330"/>
          </a:xfrm>
        </p:spPr>
        <p:txBody>
          <a:bodyPr/>
          <a:lstStyle/>
          <a:p>
            <a:endParaRPr lang="en-IN" dirty="0"/>
          </a:p>
        </p:txBody>
      </p:sp>
      <p:sp>
        <p:nvSpPr>
          <p:cNvPr id="3" name="Text Placeholder 2"/>
          <p:cNvSpPr>
            <a:spLocks noGrp="1"/>
          </p:cNvSpPr>
          <p:nvPr>
            <p:ph type="body" idx="1"/>
          </p:nvPr>
        </p:nvSpPr>
        <p:spPr>
          <a:xfrm>
            <a:off x="1066800" y="1"/>
            <a:ext cx="5648340" cy="571479"/>
          </a:xfrm>
        </p:spPr>
        <p:txBody>
          <a:bodyPr>
            <a:normAutofit/>
          </a:bodyPr>
          <a:lstStyle/>
          <a:p>
            <a:r>
              <a:rPr lang="en-US" sz="2800" b="1" dirty="0" smtClean="0">
                <a:latin typeface="Times New Roman" pitchFamily="18" charset="0"/>
                <a:cs typeface="Times New Roman" pitchFamily="18" charset="0"/>
              </a:rPr>
              <a:t>Stress Management Strategies</a:t>
            </a:r>
            <a:endParaRPr lang="en-IN" sz="2800" b="1" dirty="0">
              <a:latin typeface="Times New Roman" pitchFamily="18" charset="0"/>
              <a:cs typeface="Times New Roman" pitchFamily="18" charset="0"/>
            </a:endParaRPr>
          </a:p>
        </p:txBody>
      </p:sp>
      <p:pic>
        <p:nvPicPr>
          <p:cNvPr id="4" name="Picture 5"/>
          <p:cNvPicPr>
            <a:picLocks noChangeAspect="1" noChangeArrowheads="1"/>
          </p:cNvPicPr>
          <p:nvPr/>
        </p:nvPicPr>
        <p:blipFill>
          <a:blip r:embed="rId2"/>
          <a:srcRect/>
          <a:stretch>
            <a:fillRect/>
          </a:stretch>
        </p:blipFill>
        <p:spPr bwMode="auto">
          <a:xfrm>
            <a:off x="0" y="785794"/>
            <a:ext cx="8143900" cy="6072206"/>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642910" y="642918"/>
            <a:ext cx="6572296" cy="550072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Text Placeholder 2"/>
          <p:cNvSpPr>
            <a:spLocks noGrp="1"/>
          </p:cNvSpPr>
          <p:nvPr>
            <p:ph type="body" idx="1"/>
          </p:nvPr>
        </p:nvSpPr>
        <p:spPr/>
        <p:txBody>
          <a:bodyPr/>
          <a:lstStyle/>
          <a:p>
            <a:endParaRPr lang="en-IN"/>
          </a:p>
        </p:txBody>
      </p:sp>
      <p:pic>
        <p:nvPicPr>
          <p:cNvPr id="1026" name="Picture 2"/>
          <p:cNvPicPr>
            <a:picLocks noChangeAspect="1" noChangeArrowheads="1"/>
          </p:cNvPicPr>
          <p:nvPr/>
        </p:nvPicPr>
        <p:blipFill>
          <a:blip r:embed="rId2"/>
          <a:srcRect/>
          <a:stretch>
            <a:fillRect/>
          </a:stretch>
        </p:blipFill>
        <p:spPr bwMode="auto">
          <a:xfrm>
            <a:off x="0" y="1"/>
            <a:ext cx="8286776" cy="6858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714488"/>
            <a:ext cx="7858180" cy="2062103"/>
          </a:xfrm>
          <a:prstGeom prst="rect">
            <a:avLst/>
          </a:prstGeom>
        </p:spPr>
        <p:txBody>
          <a:bodyPr wrap="square">
            <a:spAutoFit/>
          </a:bodyPr>
          <a:lstStyle/>
          <a:p>
            <a:r>
              <a:rPr lang="en-IN" sz="2800" b="1" dirty="0" smtClean="0">
                <a:latin typeface="Times New Roman" pitchFamily="18" charset="0"/>
                <a:cs typeface="Times New Roman" pitchFamily="18" charset="0"/>
              </a:rPr>
              <a:t>Stress </a:t>
            </a:r>
          </a:p>
          <a:p>
            <a:endParaRPr lang="en-IN" sz="28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	Stress </a:t>
            </a:r>
            <a:r>
              <a:rPr lang="en-IN" sz="2400" dirty="0" smtClean="0">
                <a:latin typeface="Times New Roman" pitchFamily="18" charset="0"/>
                <a:cs typeface="Times New Roman" pitchFamily="18" charset="0"/>
              </a:rPr>
              <a:t>is a feeling of emotional or physical tension. It can come from any event or thought that makes you feel frustrated, angry, or nervous.</a:t>
            </a:r>
            <a:endParaRPr lang="en-IN"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286776" cy="6894195"/>
          </a:xfrm>
          <a:prstGeom prst="rect">
            <a:avLst/>
          </a:prstGeom>
        </p:spPr>
        <p:txBody>
          <a:bodyPr wrap="square">
            <a:spAutoFit/>
          </a:bodyPr>
          <a:lstStyle/>
          <a:p>
            <a:r>
              <a:rPr lang="en-IN" sz="2400" b="1" dirty="0" smtClean="0">
                <a:latin typeface="Times New Roman" pitchFamily="18" charset="0"/>
                <a:cs typeface="Times New Roman" pitchFamily="18" charset="0"/>
              </a:rPr>
              <a:t>Features of Stress</a:t>
            </a:r>
          </a:p>
          <a:p>
            <a:r>
              <a:rPr lang="en-IN" sz="2200" dirty="0" smtClean="0">
                <a:latin typeface="Times New Roman" pitchFamily="18" charset="0"/>
                <a:cs typeface="Times New Roman" pitchFamily="18" charset="0"/>
              </a:rPr>
              <a:t>• Stress is both psychological and physical aspect.</a:t>
            </a:r>
          </a:p>
          <a:p>
            <a:r>
              <a:rPr lang="en-IN" sz="2200" dirty="0" smtClean="0">
                <a:latin typeface="Times New Roman" pitchFamily="18" charset="0"/>
                <a:cs typeface="Times New Roman" pitchFamily="18" charset="0"/>
              </a:rPr>
              <a:t> • It is common to both the genders.</a:t>
            </a:r>
          </a:p>
          <a:p>
            <a:r>
              <a:rPr lang="en-IN" sz="2200" dirty="0" smtClean="0">
                <a:latin typeface="Times New Roman" pitchFamily="18" charset="0"/>
                <a:cs typeface="Times New Roman" pitchFamily="18" charset="0"/>
              </a:rPr>
              <a:t> • It results from the deviation of expectations from actual situation.</a:t>
            </a:r>
          </a:p>
          <a:p>
            <a:r>
              <a:rPr lang="en-IN" sz="2200" dirty="0" smtClean="0">
                <a:latin typeface="Times New Roman" pitchFamily="18" charset="0"/>
                <a:cs typeface="Times New Roman" pitchFamily="18" charset="0"/>
              </a:rPr>
              <a:t> • It is symptomatic. Potential stress appears with the symptoms. If the potential stress is ignored it leads to actual stress. </a:t>
            </a:r>
          </a:p>
          <a:p>
            <a:r>
              <a:rPr lang="en-IN" sz="2200" dirty="0" smtClean="0">
                <a:latin typeface="Times New Roman" pitchFamily="18" charset="0"/>
                <a:cs typeface="Times New Roman" pitchFamily="18" charset="0"/>
              </a:rPr>
              <a:t>• </a:t>
            </a:r>
            <a:r>
              <a:rPr lang="en-IN" sz="2100" dirty="0" smtClean="0">
                <a:latin typeface="Times New Roman" pitchFamily="18" charset="0"/>
                <a:cs typeface="Times New Roman" pitchFamily="18" charset="0"/>
              </a:rPr>
              <a:t>Stress</a:t>
            </a:r>
            <a:r>
              <a:rPr lang="en-IN" sz="2200" dirty="0" smtClean="0">
                <a:latin typeface="Times New Roman" pitchFamily="18" charset="0"/>
                <a:cs typeface="Times New Roman" pitchFamily="18" charset="0"/>
              </a:rPr>
              <a:t> is treated to be negative. Nevertheless, it has positive consequences. This is called as eustress. </a:t>
            </a:r>
          </a:p>
          <a:p>
            <a:r>
              <a:rPr lang="en-IN" sz="2200" dirty="0" smtClean="0">
                <a:latin typeface="Times New Roman" pitchFamily="18" charset="0"/>
                <a:cs typeface="Times New Roman" pitchFamily="18" charset="0"/>
              </a:rPr>
              <a:t>• Stress is an interactive concept. It does not spring from the internal organs of the individual. It comes from the interaction of the human being with the environment. Thus, environment has a profound influence on the stress.</a:t>
            </a:r>
          </a:p>
          <a:p>
            <a:r>
              <a:rPr lang="en-IN" sz="2200" dirty="0" smtClean="0">
                <a:latin typeface="Times New Roman" pitchFamily="18" charset="0"/>
                <a:cs typeface="Times New Roman" pitchFamily="18" charset="0"/>
              </a:rPr>
              <a:t> • Stress is generic term. If it is applied to the context of organisation, it is known as work stress or job stress.</a:t>
            </a:r>
          </a:p>
          <a:p>
            <a:r>
              <a:rPr lang="en-IN" sz="2200" dirty="0" smtClean="0">
                <a:latin typeface="Times New Roman" pitchFamily="18" charset="0"/>
                <a:cs typeface="Times New Roman" pitchFamily="18" charset="0"/>
              </a:rPr>
              <a:t> • Stress occurs only when the human being feels mediation of the internal or external factors. </a:t>
            </a:r>
          </a:p>
          <a:p>
            <a:r>
              <a:rPr lang="en-IN" sz="2200" dirty="0" smtClean="0">
                <a:latin typeface="Times New Roman" pitchFamily="18" charset="0"/>
                <a:cs typeface="Times New Roman" pitchFamily="18" charset="0"/>
              </a:rPr>
              <a:t>• Stress is related to the attitude of the person. Stress does not occur when the person is having an indifferent attitude to the opportunity. </a:t>
            </a:r>
          </a:p>
          <a:p>
            <a:r>
              <a:rPr lang="en-IN" sz="2200" dirty="0" smtClean="0">
                <a:latin typeface="Times New Roman" pitchFamily="18" charset="0"/>
                <a:cs typeface="Times New Roman" pitchFamily="18" charset="0"/>
              </a:rPr>
              <a:t>• Stress is associated with certain common biological disorders such as heart attack, stroke, diabetic, blood pressure, neurological disorders etc</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166" y="428604"/>
            <a:ext cx="5500726" cy="6001643"/>
          </a:xfrm>
          <a:prstGeom prst="rect">
            <a:avLst/>
          </a:prstGeom>
        </p:spPr>
        <p:txBody>
          <a:bodyPr wrap="square">
            <a:spAutoFit/>
          </a:bodyPr>
          <a:lstStyle/>
          <a:p>
            <a:pPr fontAlgn="base"/>
            <a:r>
              <a:rPr lang="en-IN" sz="2400" b="1" dirty="0" smtClean="0">
                <a:latin typeface="Times New Roman" pitchFamily="18" charset="0"/>
                <a:cs typeface="Times New Roman" pitchFamily="18" charset="0"/>
              </a:rPr>
              <a:t>Some common signs of stress include:</a:t>
            </a:r>
          </a:p>
          <a:p>
            <a:pPr fontAlgn="base"/>
            <a:endParaRPr lang="en-IN" sz="2000" dirty="0" smtClean="0">
              <a:latin typeface="Times New Roman" pitchFamily="18" charset="0"/>
              <a:cs typeface="Times New Roman" pitchFamily="18" charset="0"/>
            </a:endParaRPr>
          </a:p>
          <a:p>
            <a:pPr algn="just" fontAlgn="base">
              <a:buFont typeface="Wingdings" pitchFamily="2" charset="2"/>
              <a:buChar char="Ø"/>
            </a:pPr>
            <a:r>
              <a:rPr lang="en-IN" sz="2000" dirty="0" smtClean="0">
                <a:latin typeface="Times New Roman" pitchFamily="18" charset="0"/>
                <a:cs typeface="Times New Roman" pitchFamily="18" charset="0"/>
              </a:rPr>
              <a:t>Changes in mood</a:t>
            </a:r>
          </a:p>
          <a:p>
            <a:pPr algn="just" fontAlgn="base">
              <a:buFont typeface="Wingdings" pitchFamily="2" charset="2"/>
              <a:buChar char="Ø"/>
            </a:pPr>
            <a:r>
              <a:rPr lang="en-IN" sz="2000" dirty="0" smtClean="0">
                <a:latin typeface="Times New Roman" pitchFamily="18" charset="0"/>
                <a:cs typeface="Times New Roman" pitchFamily="18" charset="0"/>
              </a:rPr>
              <a:t>Clammy or sweaty palms</a:t>
            </a:r>
          </a:p>
          <a:p>
            <a:pPr algn="just" fontAlgn="base">
              <a:buFont typeface="Wingdings" pitchFamily="2" charset="2"/>
              <a:buChar char="Ø"/>
            </a:pPr>
            <a:r>
              <a:rPr lang="en-IN" sz="2000" dirty="0" smtClean="0">
                <a:latin typeface="Times New Roman" pitchFamily="18" charset="0"/>
                <a:cs typeface="Times New Roman" pitchFamily="18" charset="0"/>
              </a:rPr>
              <a:t>Decreased sex drive</a:t>
            </a:r>
          </a:p>
          <a:p>
            <a:pPr algn="just" fontAlgn="base">
              <a:buFont typeface="Wingdings" pitchFamily="2" charset="2"/>
              <a:buChar char="Ø"/>
            </a:pPr>
            <a:r>
              <a:rPr lang="en-IN" sz="2000" dirty="0" smtClean="0">
                <a:latin typeface="Times New Roman" pitchFamily="18" charset="0"/>
                <a:cs typeface="Times New Roman" pitchFamily="18" charset="0"/>
              </a:rPr>
              <a:t>Diarrhea</a:t>
            </a:r>
          </a:p>
          <a:p>
            <a:pPr algn="just" fontAlgn="base">
              <a:buFont typeface="Wingdings" pitchFamily="2" charset="2"/>
              <a:buChar char="Ø"/>
            </a:pPr>
            <a:r>
              <a:rPr lang="en-IN" sz="2000" dirty="0" smtClean="0">
                <a:latin typeface="Times New Roman" pitchFamily="18" charset="0"/>
                <a:cs typeface="Times New Roman" pitchFamily="18" charset="0"/>
              </a:rPr>
              <a:t>Difficulty sleeping</a:t>
            </a:r>
          </a:p>
          <a:p>
            <a:pPr algn="just" fontAlgn="base">
              <a:buFont typeface="Wingdings" pitchFamily="2" charset="2"/>
              <a:buChar char="Ø"/>
            </a:pPr>
            <a:r>
              <a:rPr lang="en-IN" sz="2000" dirty="0" smtClean="0">
                <a:latin typeface="Times New Roman" pitchFamily="18" charset="0"/>
                <a:cs typeface="Times New Roman" pitchFamily="18" charset="0"/>
              </a:rPr>
              <a:t>Digestive problems</a:t>
            </a:r>
          </a:p>
          <a:p>
            <a:pPr algn="just" fontAlgn="base">
              <a:buFont typeface="Wingdings" pitchFamily="2" charset="2"/>
              <a:buChar char="Ø"/>
            </a:pPr>
            <a:r>
              <a:rPr lang="en-IN" sz="2000" dirty="0" smtClean="0">
                <a:latin typeface="Times New Roman" pitchFamily="18" charset="0"/>
                <a:cs typeface="Times New Roman" pitchFamily="18" charset="0"/>
              </a:rPr>
              <a:t>Dizziness</a:t>
            </a:r>
          </a:p>
          <a:p>
            <a:pPr algn="just" fontAlgn="base">
              <a:buFont typeface="Wingdings" pitchFamily="2" charset="2"/>
              <a:buChar char="Ø"/>
            </a:pPr>
            <a:r>
              <a:rPr lang="en-IN" sz="2000" dirty="0" smtClean="0">
                <a:latin typeface="Times New Roman" pitchFamily="18" charset="0"/>
                <a:cs typeface="Times New Roman" pitchFamily="18" charset="0"/>
              </a:rPr>
              <a:t>Feeling anxious</a:t>
            </a:r>
          </a:p>
          <a:p>
            <a:pPr algn="just" fontAlgn="base">
              <a:buFont typeface="Wingdings" pitchFamily="2" charset="2"/>
              <a:buChar char="Ø"/>
            </a:pPr>
            <a:r>
              <a:rPr lang="en-IN" sz="2000" dirty="0" smtClean="0">
                <a:latin typeface="Times New Roman" pitchFamily="18" charset="0"/>
                <a:cs typeface="Times New Roman" pitchFamily="18" charset="0"/>
              </a:rPr>
              <a:t>Frequent sickness</a:t>
            </a:r>
          </a:p>
          <a:p>
            <a:pPr algn="just" fontAlgn="base">
              <a:buFont typeface="Wingdings" pitchFamily="2" charset="2"/>
              <a:buChar char="Ø"/>
            </a:pPr>
            <a:r>
              <a:rPr lang="en-IN" sz="2000" dirty="0" smtClean="0">
                <a:latin typeface="Times New Roman" pitchFamily="18" charset="0"/>
                <a:cs typeface="Times New Roman" pitchFamily="18" charset="0"/>
              </a:rPr>
              <a:t>Grinding teeth</a:t>
            </a:r>
          </a:p>
          <a:p>
            <a:pPr algn="just" fontAlgn="base">
              <a:buFont typeface="Wingdings" pitchFamily="2" charset="2"/>
              <a:buChar char="Ø"/>
            </a:pPr>
            <a:r>
              <a:rPr lang="en-IN" sz="2000" dirty="0" smtClean="0">
                <a:latin typeface="Times New Roman" pitchFamily="18" charset="0"/>
                <a:cs typeface="Times New Roman" pitchFamily="18" charset="0"/>
              </a:rPr>
              <a:t>Headaches</a:t>
            </a:r>
          </a:p>
          <a:p>
            <a:pPr algn="just" fontAlgn="base">
              <a:buFont typeface="Wingdings" pitchFamily="2" charset="2"/>
              <a:buChar char="Ø"/>
            </a:pPr>
            <a:r>
              <a:rPr lang="en-IN" sz="2000" dirty="0" smtClean="0">
                <a:latin typeface="Times New Roman" pitchFamily="18" charset="0"/>
                <a:cs typeface="Times New Roman" pitchFamily="18" charset="0"/>
              </a:rPr>
              <a:t>Low energy</a:t>
            </a:r>
          </a:p>
          <a:p>
            <a:pPr algn="just" fontAlgn="base">
              <a:buFont typeface="Wingdings" pitchFamily="2" charset="2"/>
              <a:buChar char="Ø"/>
            </a:pPr>
            <a:r>
              <a:rPr lang="en-IN" sz="2000" dirty="0" smtClean="0">
                <a:latin typeface="Times New Roman" pitchFamily="18" charset="0"/>
                <a:cs typeface="Times New Roman" pitchFamily="18" charset="0"/>
              </a:rPr>
              <a:t>Muscle tension, especially in the neck and shoulders</a:t>
            </a:r>
          </a:p>
          <a:p>
            <a:pPr algn="just" fontAlgn="base">
              <a:buFont typeface="Wingdings" pitchFamily="2" charset="2"/>
              <a:buChar char="Ø"/>
            </a:pPr>
            <a:r>
              <a:rPr lang="en-IN" sz="2000" dirty="0" smtClean="0">
                <a:latin typeface="Times New Roman" pitchFamily="18" charset="0"/>
                <a:cs typeface="Times New Roman" pitchFamily="18" charset="0"/>
              </a:rPr>
              <a:t>Physical aches and pains</a:t>
            </a:r>
          </a:p>
          <a:p>
            <a:pPr algn="just" fontAlgn="base">
              <a:buFont typeface="Wingdings" pitchFamily="2" charset="2"/>
              <a:buChar char="Ø"/>
            </a:pPr>
            <a:r>
              <a:rPr lang="en-IN" sz="2000" dirty="0" smtClean="0">
                <a:latin typeface="Times New Roman" pitchFamily="18" charset="0"/>
                <a:cs typeface="Times New Roman" pitchFamily="18" charset="0"/>
              </a:rPr>
              <a:t>Racing heartbeat</a:t>
            </a:r>
          </a:p>
          <a:p>
            <a:pPr algn="just" fontAlgn="base">
              <a:buFont typeface="Wingdings" pitchFamily="2" charset="2"/>
              <a:buChar char="Ø"/>
            </a:pPr>
            <a:r>
              <a:rPr lang="en-IN" sz="2000" dirty="0" smtClean="0">
                <a:latin typeface="Times New Roman" pitchFamily="18" charset="0"/>
                <a:cs typeface="Times New Roman" pitchFamily="18" charset="0"/>
              </a:rPr>
              <a:t>Trembling</a:t>
            </a:r>
            <a:endParaRPr lang="en-IN"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000108"/>
            <a:ext cx="6929486" cy="4524315"/>
          </a:xfrm>
          <a:prstGeom prst="rect">
            <a:avLst/>
          </a:prstGeom>
        </p:spPr>
        <p:txBody>
          <a:bodyPr wrap="square">
            <a:spAutoFit/>
          </a:bodyPr>
          <a:lstStyle/>
          <a:p>
            <a:pPr fontAlgn="base"/>
            <a:r>
              <a:rPr lang="en-IN" sz="2400" b="1" dirty="0" smtClean="0">
                <a:latin typeface="Times New Roman" pitchFamily="18" charset="0"/>
                <a:cs typeface="Times New Roman" pitchFamily="18" charset="0"/>
              </a:rPr>
              <a:t>Types of Stress</a:t>
            </a:r>
          </a:p>
          <a:p>
            <a:pPr fontAlgn="base"/>
            <a:endParaRPr lang="en-IN" sz="2400" dirty="0" smtClean="0">
              <a:latin typeface="Times New Roman" pitchFamily="18" charset="0"/>
              <a:cs typeface="Times New Roman" pitchFamily="18" charset="0"/>
            </a:endParaRPr>
          </a:p>
          <a:p>
            <a:pPr fontAlgn="base"/>
            <a:r>
              <a:rPr lang="en-IN" sz="2400" dirty="0" smtClean="0">
                <a:latin typeface="Times New Roman" pitchFamily="18" charset="0"/>
                <a:cs typeface="Times New Roman" pitchFamily="18" charset="0"/>
              </a:rPr>
              <a:t>	Not all types of stress are harmful or even negative. Some of the different types of stress that you might experience include:</a:t>
            </a:r>
            <a:r>
              <a:rPr lang="en-IN" sz="2400" b="1" dirty="0" smtClean="0"/>
              <a:t> </a:t>
            </a:r>
          </a:p>
          <a:p>
            <a:pPr fontAlgn="base"/>
            <a:endParaRPr lang="en-IN" sz="2400" b="1" dirty="0" smtClean="0">
              <a:latin typeface="Times New Roman" pitchFamily="18" charset="0"/>
              <a:cs typeface="Times New Roman" pitchFamily="18" charset="0"/>
            </a:endParaRPr>
          </a:p>
          <a:p>
            <a:pPr fontAlgn="base">
              <a:buFont typeface="Arial" pitchFamily="34" charset="0"/>
              <a:buChar char="•"/>
            </a:pPr>
            <a:r>
              <a:rPr lang="en-IN" sz="2400" dirty="0" smtClean="0">
                <a:latin typeface="Times New Roman" pitchFamily="18" charset="0"/>
                <a:cs typeface="Times New Roman" pitchFamily="18" charset="0"/>
              </a:rPr>
              <a:t>Acute stress</a:t>
            </a:r>
          </a:p>
          <a:p>
            <a:pPr fontAlgn="base">
              <a:buFont typeface="Arial" pitchFamily="34" charset="0"/>
              <a:buChar char="•"/>
            </a:pPr>
            <a:r>
              <a:rPr lang="en-IN" sz="2400" dirty="0" smtClean="0">
                <a:latin typeface="Times New Roman" pitchFamily="18" charset="0"/>
                <a:cs typeface="Times New Roman" pitchFamily="18" charset="0"/>
              </a:rPr>
              <a:t>Chronic stress</a:t>
            </a:r>
          </a:p>
          <a:p>
            <a:pPr fontAlgn="base">
              <a:buFont typeface="Arial" pitchFamily="34" charset="0"/>
              <a:buChar char="•"/>
            </a:pPr>
            <a:r>
              <a:rPr lang="en-IN" sz="2400" dirty="0" smtClean="0">
                <a:latin typeface="Times New Roman" pitchFamily="18" charset="0"/>
                <a:cs typeface="Times New Roman" pitchFamily="18" charset="0"/>
              </a:rPr>
              <a:t>Episodic acute stress</a:t>
            </a:r>
          </a:p>
          <a:p>
            <a:pPr fontAlgn="base">
              <a:buFont typeface="Arial" pitchFamily="34" charset="0"/>
              <a:buChar char="•"/>
            </a:pPr>
            <a:r>
              <a:rPr lang="en-IN" sz="2400" dirty="0" smtClean="0">
                <a:latin typeface="Times New Roman" pitchFamily="18" charset="0"/>
                <a:cs typeface="Times New Roman" pitchFamily="18" charset="0"/>
              </a:rPr>
              <a:t>Eustress</a:t>
            </a:r>
          </a:p>
          <a:p>
            <a:pPr fontAlgn="base"/>
            <a:endParaRPr lang="en-IN" sz="2400" dirty="0" smtClean="0">
              <a:latin typeface="Times New Roman" pitchFamily="18" charset="0"/>
              <a:cs typeface="Times New Roman" pitchFamily="18" charset="0"/>
            </a:endParaRPr>
          </a:p>
          <a:p>
            <a:pPr fontAlgn="base"/>
            <a:endParaRPr lang="en-IN" sz="24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000108"/>
            <a:ext cx="7215238" cy="4893647"/>
          </a:xfrm>
          <a:prstGeom prst="rect">
            <a:avLst/>
          </a:prstGeom>
        </p:spPr>
        <p:txBody>
          <a:bodyPr wrap="square">
            <a:spAutoFit/>
          </a:bodyPr>
          <a:lstStyle/>
          <a:p>
            <a:pPr fontAlgn="base"/>
            <a:r>
              <a:rPr lang="en-IN" sz="2400" b="1" dirty="0" smtClean="0">
                <a:latin typeface="Times New Roman" pitchFamily="18" charset="0"/>
                <a:cs typeface="Times New Roman" pitchFamily="18" charset="0"/>
              </a:rPr>
              <a:t>Acute stress</a:t>
            </a:r>
            <a:r>
              <a:rPr lang="en-IN" sz="2400" dirty="0" smtClean="0">
                <a:latin typeface="Times New Roman" pitchFamily="18" charset="0"/>
                <a:cs typeface="Times New Roman" pitchFamily="18" charset="0"/>
              </a:rPr>
              <a:t>:</a:t>
            </a:r>
          </a:p>
          <a:p>
            <a:pPr fontAlgn="base"/>
            <a:r>
              <a:rPr lang="en-IN" sz="2400" dirty="0" smtClean="0">
                <a:latin typeface="Times New Roman" pitchFamily="18" charset="0"/>
                <a:cs typeface="Times New Roman" pitchFamily="18" charset="0"/>
              </a:rPr>
              <a:t> 	</a:t>
            </a:r>
          </a:p>
          <a:p>
            <a:pPr fontAlgn="base"/>
            <a:r>
              <a:rPr lang="en-IN" sz="2400" dirty="0" smtClean="0">
                <a:latin typeface="Times New Roman" pitchFamily="18" charset="0"/>
                <a:cs typeface="Times New Roman" pitchFamily="18" charset="0"/>
              </a:rPr>
              <a:t>	Acute stress is a very short-term type of stress that can either be positive or more distressing; this is the type of stress we most often encounter in day-to-day life.</a:t>
            </a:r>
          </a:p>
          <a:p>
            <a:pPr fontAlgn="base"/>
            <a:endParaRPr lang="en-IN" sz="2400" b="1" dirty="0" smtClean="0">
              <a:latin typeface="Times New Roman" pitchFamily="18" charset="0"/>
              <a:cs typeface="Times New Roman" pitchFamily="18" charset="0"/>
            </a:endParaRPr>
          </a:p>
          <a:p>
            <a:pPr fontAlgn="base"/>
            <a:r>
              <a:rPr lang="en-IN" sz="2400" b="1" dirty="0" smtClean="0">
                <a:latin typeface="Times New Roman" pitchFamily="18" charset="0"/>
                <a:cs typeface="Times New Roman" pitchFamily="18" charset="0"/>
              </a:rPr>
              <a:t>Chronic stress</a:t>
            </a:r>
            <a:r>
              <a:rPr lang="en-IN" sz="2400" dirty="0" smtClean="0">
                <a:latin typeface="Times New Roman" pitchFamily="18" charset="0"/>
                <a:cs typeface="Times New Roman" pitchFamily="18" charset="0"/>
              </a:rPr>
              <a:t>: </a:t>
            </a:r>
          </a:p>
          <a:p>
            <a:pPr fontAlgn="base"/>
            <a:r>
              <a:rPr lang="en-IN" sz="2400" dirty="0" smtClean="0">
                <a:latin typeface="Times New Roman" pitchFamily="18" charset="0"/>
                <a:cs typeface="Times New Roman" pitchFamily="18" charset="0"/>
              </a:rPr>
              <a:t>	</a:t>
            </a:r>
          </a:p>
          <a:p>
            <a:pPr fontAlgn="base"/>
            <a:r>
              <a:rPr lang="en-IN" sz="2400" dirty="0" smtClean="0">
                <a:latin typeface="Times New Roman" pitchFamily="18" charset="0"/>
                <a:cs typeface="Times New Roman" pitchFamily="18" charset="0"/>
              </a:rPr>
              <a:t>	Chronic stress is stress that seems never-ending and inescapable, like the stress of a bad marriage or an extremely taxing job; chronic stress can also stem from traumatic experiences and childhood trauma.</a:t>
            </a:r>
          </a:p>
          <a:p>
            <a:pPr fontAlgn="base"/>
            <a:endParaRPr lang="en-IN" sz="2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071546"/>
            <a:ext cx="7715304" cy="4893647"/>
          </a:xfrm>
          <a:prstGeom prst="rect">
            <a:avLst/>
          </a:prstGeom>
        </p:spPr>
        <p:txBody>
          <a:bodyPr wrap="square">
            <a:spAutoFit/>
          </a:bodyPr>
          <a:lstStyle/>
          <a:p>
            <a:pPr fontAlgn="base"/>
            <a:r>
              <a:rPr lang="en-IN" sz="2400" b="1" dirty="0" smtClean="0">
                <a:latin typeface="Times New Roman" pitchFamily="18" charset="0"/>
                <a:cs typeface="Times New Roman" pitchFamily="18" charset="0"/>
              </a:rPr>
              <a:t>Episodic acute stress</a:t>
            </a:r>
            <a:r>
              <a:rPr lang="en-IN" sz="2400" dirty="0" smtClean="0">
                <a:latin typeface="Times New Roman" pitchFamily="18" charset="0"/>
                <a:cs typeface="Times New Roman" pitchFamily="18" charset="0"/>
              </a:rPr>
              <a:t>: </a:t>
            </a:r>
          </a:p>
          <a:p>
            <a:pPr fontAlgn="base"/>
            <a:endParaRPr lang="en-IN" sz="2400" dirty="0" smtClean="0">
              <a:latin typeface="Times New Roman" pitchFamily="18" charset="0"/>
              <a:cs typeface="Times New Roman" pitchFamily="18" charset="0"/>
            </a:endParaRPr>
          </a:p>
          <a:p>
            <a:pPr fontAlgn="base"/>
            <a:r>
              <a:rPr lang="en-IN" sz="2400" dirty="0" smtClean="0">
                <a:latin typeface="Times New Roman" pitchFamily="18" charset="0"/>
                <a:cs typeface="Times New Roman" pitchFamily="18" charset="0"/>
              </a:rPr>
              <a:t>	Episodic acute stress is acute stress that seems to run rampant and be a way of life, creating a life of ongoing distress.</a:t>
            </a:r>
          </a:p>
          <a:p>
            <a:pPr fontAlgn="base"/>
            <a:endParaRPr lang="en-US" sz="2400" dirty="0" smtClean="0">
              <a:latin typeface="Times New Roman" pitchFamily="18" charset="0"/>
              <a:cs typeface="Times New Roman" pitchFamily="18" charset="0"/>
            </a:endParaRPr>
          </a:p>
          <a:p>
            <a:pPr fontAlgn="base"/>
            <a:r>
              <a:rPr lang="en-IN" sz="2400" b="1" dirty="0" smtClean="0">
                <a:latin typeface="Times New Roman" pitchFamily="18" charset="0"/>
                <a:cs typeface="Times New Roman" pitchFamily="18" charset="0"/>
              </a:rPr>
              <a:t>Eustress</a:t>
            </a:r>
            <a:r>
              <a:rPr lang="en-IN" sz="2400" dirty="0" smtClean="0">
                <a:latin typeface="Times New Roman" pitchFamily="18" charset="0"/>
                <a:cs typeface="Times New Roman" pitchFamily="18" charset="0"/>
              </a:rPr>
              <a:t>: </a:t>
            </a:r>
          </a:p>
          <a:p>
            <a:pPr fontAlgn="base"/>
            <a:endParaRPr lang="en-IN" sz="2400" dirty="0" smtClean="0">
              <a:latin typeface="Times New Roman" pitchFamily="18" charset="0"/>
              <a:cs typeface="Times New Roman" pitchFamily="18" charset="0"/>
            </a:endParaRPr>
          </a:p>
          <a:p>
            <a:pPr fontAlgn="base"/>
            <a:r>
              <a:rPr lang="en-IN" sz="2400" dirty="0" smtClean="0">
                <a:latin typeface="Times New Roman" pitchFamily="18" charset="0"/>
                <a:cs typeface="Times New Roman" pitchFamily="18" charset="0"/>
              </a:rPr>
              <a:t>	Eustress is fun and exciting. It's known as a positive type of stress that can keep you energized. It's associated with surges of adrenaline, such as when you are skiing or racing to meet a deadline. </a:t>
            </a:r>
          </a:p>
          <a:p>
            <a:pPr fontAlgn="base"/>
            <a:endParaRPr lang="en-IN" sz="24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428736"/>
            <a:ext cx="7643866" cy="3416320"/>
          </a:xfrm>
          <a:prstGeom prst="rect">
            <a:avLst/>
          </a:prstGeom>
        </p:spPr>
        <p:txBody>
          <a:bodyPr wrap="square">
            <a:spAutoFit/>
          </a:bodyPr>
          <a:lstStyle/>
          <a:p>
            <a:r>
              <a:rPr lang="en-IN" sz="2400" b="1" dirty="0" smtClean="0">
                <a:latin typeface="Times New Roman" pitchFamily="18" charset="0"/>
                <a:cs typeface="Times New Roman" pitchFamily="18" charset="0"/>
              </a:rPr>
              <a:t>Stress management </a:t>
            </a:r>
          </a:p>
          <a:p>
            <a:r>
              <a:rPr lang="en-IN" sz="2400" dirty="0" smtClean="0">
                <a:latin typeface="Times New Roman" pitchFamily="18" charset="0"/>
                <a:cs typeface="Times New Roman" pitchFamily="18" charset="0"/>
              </a:rPr>
              <a:t>	</a:t>
            </a:r>
          </a:p>
          <a:p>
            <a:r>
              <a:rPr lang="en-IN" sz="2400" dirty="0" smtClean="0">
                <a:latin typeface="Times New Roman" pitchFamily="18" charset="0"/>
                <a:cs typeface="Times New Roman" pitchFamily="18" charset="0"/>
              </a:rPr>
              <a:t>	Stress management is defined as the tools, strategies, or techniques that reduce stress and reduce the negative impacts stress has on your mental or physical well-being.</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	 A variety of techniques can be used to manage stress. These include mental, emotional, and behavioural strategies. </a:t>
            </a:r>
            <a:endParaRPr lang="en-IN"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ustom 1">
      <a:majorFont>
        <a:latin typeface="Kunstler Script"/>
        <a:ea typeface=""/>
        <a:cs typeface=""/>
      </a:majorFont>
      <a:minorFont>
        <a:latin typeface="Calibri"/>
        <a:ea typeface=""/>
        <a:cs typeface=""/>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418</TotalTime>
  <Words>245</Words>
  <Application>Microsoft Office PowerPoint</Application>
  <PresentationFormat>On-screen Show (4:3)</PresentationFormat>
  <Paragraphs>61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PROF. A. RAMEEZA, PG &amp; Research Department Of Commerce (SF-W) Jamal Mohamed College, Trichy-20.</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 A. RAMEEZA, PG &amp; Research Department Of Commerce (SF-W) Jamal Mohamed College, Trichy-20.</dc:title>
  <dc:creator>dell</dc:creator>
  <cp:lastModifiedBy>dell</cp:lastModifiedBy>
  <cp:revision>45</cp:revision>
  <dcterms:created xsi:type="dcterms:W3CDTF">2023-04-05T11:46:00Z</dcterms:created>
  <dcterms:modified xsi:type="dcterms:W3CDTF">2023-04-06T19:59:15Z</dcterms:modified>
</cp:coreProperties>
</file>